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85" r:id="rId3"/>
    <p:sldId id="286" r:id="rId4"/>
    <p:sldId id="287" r:id="rId5"/>
    <p:sldId id="288" r:id="rId6"/>
    <p:sldId id="294" r:id="rId7"/>
    <p:sldId id="295" r:id="rId8"/>
    <p:sldId id="258" r:id="rId9"/>
    <p:sldId id="259" r:id="rId10"/>
    <p:sldId id="260" r:id="rId11"/>
    <p:sldId id="292" r:id="rId12"/>
    <p:sldId id="289" r:id="rId13"/>
    <p:sldId id="262" r:id="rId14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3F7984F-DF5E-422B-B57E-8E99F0F4DA27}">
          <p14:sldIdLst>
            <p14:sldId id="256"/>
            <p14:sldId id="285"/>
            <p14:sldId id="286"/>
            <p14:sldId id="287"/>
            <p14:sldId id="288"/>
            <p14:sldId id="294"/>
            <p14:sldId id="295"/>
            <p14:sldId id="258"/>
            <p14:sldId id="259"/>
            <p14:sldId id="260"/>
            <p14:sldId id="292"/>
            <p14:sldId id="289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025CE6B7-DBC9-4875-83FE-4E893E378591}" type="datetimeFigureOut">
              <a:rPr lang="it-IT" smtClean="0"/>
              <a:t>26/11/2012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93E2E8EC-1E0B-4FFD-AF19-486B16D39A7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787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2E8EC-1E0B-4FFD-AF19-486B16D39A7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402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7A9F1-AB31-44A1-9B7C-A36C6207E3C7}" type="datetime1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48B3-7D4A-43A3-A203-B99120E78A39}" type="datetime1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B042D-EC1D-4009-B8FE-C5DA18D0D0B2}" type="datetime1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A0E02-26D2-435C-B97D-649169080690}" type="datetime1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6FE7E-116F-453A-94E8-0D1E31034D36}" type="datetime1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F3F2-D498-4C89-B4DF-259E568F116F}" type="datetime1">
              <a:rPr lang="en-US" smtClean="0"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9C0A-0FCF-47C5-8074-325E5F8A879C}" type="datetime1">
              <a:rPr lang="en-US" smtClean="0"/>
              <a:t>11/26/2012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8661-C7F0-4ACE-B04D-AFC6C5F1D1FF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A0A5-83B5-4A55-9F42-82593DE9D46C}" type="datetime1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59D1-915E-4999-877A-A7B384340449}" type="datetime1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77C954A-AEF6-408C-8E43-62DEF8993A12}" type="datetime1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Test3.fb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7709" y="1323975"/>
            <a:ext cx="8785788" cy="1038225"/>
          </a:xfrm>
        </p:spPr>
        <p:txBody>
          <a:bodyPr/>
          <a:lstStyle/>
          <a:p>
            <a:pPr marL="182880" indent="0">
              <a:buNone/>
            </a:pPr>
            <a:r>
              <a:rPr lang="it-IT" sz="40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  <a:t>AFDIA  </a:t>
            </a:r>
            <a:r>
              <a:rPr lang="it-IT" sz="22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  <a:t/>
            </a:r>
            <a:br>
              <a:rPr lang="it-IT" sz="22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</a:br>
            <a:r>
              <a:rPr lang="it-IT" sz="22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  <a:t> [Automated Fault Detection Tool-Interface Applicatopm]</a:t>
            </a:r>
            <a:br>
              <a:rPr lang="it-IT" sz="22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</a:br>
            <a:r>
              <a:rPr lang="it-IT" sz="2200" dirty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  <a:t> </a:t>
            </a:r>
            <a:r>
              <a:rPr lang="it-IT" sz="22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  <a:t>  </a:t>
            </a:r>
            <a:endParaRPr lang="it-IT" sz="2200" dirty="0">
              <a:effectLst>
                <a:outerShdw dist="38100" sx="1000" sy="1000" algn="tl" rotWithShape="0">
                  <a:prstClr val="black">
                    <a:alpha val="97000"/>
                  </a:prstClr>
                </a:outerShdw>
                <a:reflection blurRad="6350" stA="78000" endPos="0" dir="5400000" sy="-100000" algn="bl" rotWithShape="0"/>
              </a:effectLst>
            </a:endParaRPr>
          </a:p>
        </p:txBody>
      </p:sp>
      <p:pic>
        <p:nvPicPr>
          <p:cNvPr id="1026" name="Picture 2" descr="C:\MyDisk\Data\thesis\AFDOnline_Develop\AFDOnline\AFDPresentation\Resorces\Images\cisco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860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4A1C8-9943-4EC6-98F3-A8D6F52FD31D}" type="datetime1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AFDIA: Automated Fault Detection Tool Interface Application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4009893"/>
            <a:ext cx="7718988" cy="1793167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>
              <a:buFont typeface="Georgia" pitchFamily="18" charset="0"/>
              <a:buNone/>
            </a:pPr>
            <a:endParaRPr lang="it-IT" sz="2200" dirty="0">
              <a:effectLst>
                <a:outerShdw dist="38100" sx="1000" sy="1000" algn="tl" rotWithShape="0">
                  <a:prstClr val="black">
                    <a:alpha val="97000"/>
                  </a:prstClr>
                </a:outerShdw>
                <a:reflection blurRad="6350" stA="78000" endPos="0" dir="5400000" sy="-100000" algn="bl" rotWithShape="0"/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57600" y="2897783"/>
            <a:ext cx="5361709" cy="2224220"/>
          </a:xfrm>
          <a:prstGeom prst="rect">
            <a:avLst/>
          </a:prstGeom>
          <a:ln>
            <a:solidFill>
              <a:schemeClr val="accent1">
                <a:alpha val="52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it-IT" sz="16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  <a:t>Excetive Summary</a:t>
            </a:r>
          </a:p>
          <a:p>
            <a:pPr marL="182880" indent="0" algn="ctr">
              <a:buFont typeface="Georgia" pitchFamily="18" charset="0"/>
              <a:buNone/>
            </a:pPr>
            <a:endParaRPr lang="it-IT" sz="1600" b="0" dirty="0" smtClean="0">
              <a:effectLst>
                <a:outerShdw dist="38100" sx="1000" sy="1000" algn="tl" rotWithShape="0">
                  <a:prstClr val="black">
                    <a:alpha val="97000"/>
                  </a:prstClr>
                </a:outerShdw>
                <a:reflection blurRad="6350" stA="78000" endPos="0" dir="5400000" sy="-100000" algn="bl" rotWithShape="0"/>
              </a:effectLst>
            </a:endParaRPr>
          </a:p>
          <a:p>
            <a:pPr marL="182880" indent="0">
              <a:buNone/>
            </a:pPr>
            <a:r>
              <a:rPr lang="it-IT" sz="1600" b="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  <a:t>- AFDIA is a presentation layer upon AFD Tool( tool developed for Cisco to perform tesing on components, it is  mono-interface, command-base, without Database). AFDIA is a web-based, concurrent, support Hisory-navigation and maintain resuls in relarion databse. </a:t>
            </a:r>
            <a:r>
              <a:rPr lang="it-IT" sz="22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  <a:t/>
            </a:r>
            <a:br>
              <a:rPr lang="it-IT" sz="22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</a:br>
            <a:r>
              <a:rPr lang="it-IT" sz="22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  <a:t>   </a:t>
            </a:r>
            <a:endParaRPr lang="it-IT" sz="2200" dirty="0">
              <a:effectLst>
                <a:outerShdw dist="38100" sx="1000" sy="1000" algn="tl" rotWithShape="0">
                  <a:prstClr val="black">
                    <a:alpha val="97000"/>
                  </a:prstClr>
                </a:outerShdw>
                <a:reflection blurRad="6350" stA="78000" endPos="0" dir="5400000" sy="-100000" algn="bl" rotWithShape="0"/>
              </a:effectLst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0891" y="5258365"/>
            <a:ext cx="7162800" cy="67138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>
              <a:buFont typeface="Georgia" pitchFamily="18" charset="0"/>
              <a:buNone/>
            </a:pPr>
            <a:r>
              <a:rPr lang="it-IT" sz="16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  <a:t>Submitted To:  Prof Fabio Salice  </a:t>
            </a:r>
          </a:p>
          <a:p>
            <a:pPr marL="182880" indent="0">
              <a:buFont typeface="Georgia" pitchFamily="18" charset="0"/>
              <a:buNone/>
            </a:pPr>
            <a:r>
              <a:rPr lang="it-IT" sz="1600" dirty="0" smtClean="0">
                <a:effectLst>
                  <a:outerShdw dist="38100" sx="1000" sy="1000" algn="tl" rotWithShape="0">
                    <a:prstClr val="black">
                      <a:alpha val="97000"/>
                    </a:prstClr>
                  </a:outerShdw>
                  <a:reflection blurRad="6350" stA="78000" endPos="0" dir="5400000" sy="-100000" algn="bl" rotWithShape="0"/>
                </a:effectLst>
              </a:rPr>
              <a:t>Submitted By: Iqbal, Azhar</a:t>
            </a:r>
            <a:endParaRPr lang="it-IT" sz="1600" dirty="0">
              <a:effectLst>
                <a:outerShdw dist="38100" sx="1000" sy="1000" algn="tl" rotWithShape="0">
                  <a:prstClr val="black">
                    <a:alpha val="97000"/>
                  </a:prstClr>
                </a:outerShdw>
                <a:reflection blurRad="6350" stA="78000" endPos="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336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2" descr="C:\MyDisk\Data\thesis\AFDOnline_Develop\AFDOnline\AFDPresentation\Resorces\Images\cisco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860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52400" y="779752"/>
            <a:ext cx="1905000" cy="509587"/>
          </a:xfrm>
        </p:spPr>
        <p:txBody>
          <a:bodyPr/>
          <a:lstStyle/>
          <a:p>
            <a:pPr marL="45720" indent="0" algn="ctr">
              <a:buNone/>
            </a:pPr>
            <a:r>
              <a:rPr lang="it-IT" b="1" u="sng" dirty="0" smtClean="0"/>
              <a:t>AFD</a:t>
            </a:r>
            <a:r>
              <a:rPr lang="it-IT" u="sng" dirty="0" smtClean="0"/>
              <a:t>Online</a:t>
            </a:r>
            <a:endParaRPr lang="it-IT" sz="1400" u="sng" dirty="0"/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152400" y="1323975"/>
            <a:ext cx="8305800" cy="1266825"/>
          </a:xfrm>
        </p:spPr>
        <p:txBody>
          <a:bodyPr/>
          <a:lstStyle/>
          <a:p>
            <a:pPr marL="0" indent="0" algn="l">
              <a:buNone/>
            </a:pP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Web-interface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Interacted by Test-Engineer as </a:t>
            </a:r>
            <a:r>
              <a:rPr lang="en-US" sz="1800" b="0" u="sng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AI Explorer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en-US" sz="14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Initial Test Set, Test Simulation and Metric 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) 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Maintain Relation Database of Performed Tests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Consume Web-Service exposed by AFD-Web Server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endParaRPr lang="it-IT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52400" y="2673272"/>
            <a:ext cx="2667000" cy="5095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it-IT" b="1" u="sng" dirty="0" smtClean="0"/>
              <a:t>Test</a:t>
            </a:r>
            <a:r>
              <a:rPr lang="it-IT" u="sng" dirty="0" smtClean="0"/>
              <a:t>Administrator</a:t>
            </a:r>
            <a:endParaRPr lang="it-IT" u="sng" dirty="0"/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304800" y="3124200"/>
            <a:ext cx="8305800" cy="124604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None/>
            </a:pP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Web-interface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Interacted by Test-Administrator as </a:t>
            </a:r>
            <a:r>
              <a:rPr lang="en-US" sz="1800" b="0" u="sng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BBN Stat Manager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en-US" sz="14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Evidence addition/Removal,  stat management 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) 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Consume </a:t>
            </a: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Web-Service exposed by AFD-Web Server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endParaRPr lang="it-IT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0" y="4334955"/>
            <a:ext cx="2667000" cy="5095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it-IT" b="1" u="sng" dirty="0" smtClean="0"/>
              <a:t>AFD-</a:t>
            </a:r>
            <a:r>
              <a:rPr lang="it-IT" u="sng" dirty="0" smtClean="0"/>
              <a:t>Web Server</a:t>
            </a:r>
            <a:endParaRPr lang="it-IT" u="sng" dirty="0"/>
          </a:p>
        </p:txBody>
      </p:sp>
      <p:sp>
        <p:nvSpPr>
          <p:cNvPr id="12" name="Title 4"/>
          <p:cNvSpPr txBox="1">
            <a:spLocks/>
          </p:cNvSpPr>
          <p:nvPr/>
        </p:nvSpPr>
        <p:spPr>
          <a:xfrm>
            <a:off x="304800" y="4881557"/>
            <a:ext cx="8305800" cy="124604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None/>
            </a:pP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Expose Web Service via IIS(</a:t>
            </a:r>
            <a:r>
              <a:rPr lang="en-US" sz="14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Internet Information Services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)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en-US" sz="1800" u="sng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AFD</a:t>
            </a:r>
            <a:r>
              <a:rPr lang="en-US" sz="1800" b="0" u="sng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Online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 and </a:t>
            </a:r>
            <a:r>
              <a:rPr lang="en-US" sz="1800" u="sng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Test</a:t>
            </a:r>
            <a:r>
              <a:rPr lang="en-US" sz="1800" b="0" u="sng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Administrator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 are consumers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Maintain 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Database about Addition/Deleted Evidences, Stat Management</a:t>
            </a: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endParaRPr lang="it-IT" sz="20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96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76400"/>
            <a:ext cx="4853557" cy="290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5"/>
          <p:cNvSpPr>
            <a:spLocks noGrp="1"/>
          </p:cNvSpPr>
          <p:nvPr>
            <p:ph sz="quarter" idx="13"/>
          </p:nvPr>
        </p:nvSpPr>
        <p:spPr>
          <a:xfrm>
            <a:off x="685800" y="381000"/>
            <a:ext cx="6400800" cy="685801"/>
          </a:xfrm>
        </p:spPr>
        <p:txBody>
          <a:bodyPr/>
          <a:lstStyle/>
          <a:p>
            <a:pPr marL="45720" indent="0" algn="ctr">
              <a:buNone/>
            </a:pPr>
            <a:r>
              <a:rPr lang="it-IT" dirty="0" smtClean="0"/>
              <a:t>Where AFD Tool Dll Reside in AFDIA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16998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228600" y="152400"/>
            <a:ext cx="6400800" cy="685801"/>
          </a:xfrm>
        </p:spPr>
        <p:txBody>
          <a:bodyPr/>
          <a:lstStyle/>
          <a:p>
            <a:pPr marL="45720" indent="0" algn="ctr">
              <a:buNone/>
            </a:pPr>
            <a:r>
              <a:rPr lang="it-IT" dirty="0" smtClean="0"/>
              <a:t>AFDIA – UseCase Diagramme</a:t>
            </a:r>
            <a:endParaRPr lang="it-IT" sz="1400" dirty="0"/>
          </a:p>
        </p:txBody>
      </p:sp>
      <p:pic>
        <p:nvPicPr>
          <p:cNvPr id="8" name="Picture 2" descr="C:\MyDisk\Data\thesis\AFDOnline_Develop\AFDOnline\AFDPresentation\Resorces\Images\cisco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860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p\Desktop\Immagin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47800"/>
            <a:ext cx="8850313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18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2819400"/>
            <a:ext cx="6400800" cy="685801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it-IT" sz="4400" dirty="0" smtClean="0">
                <a:hlinkClick r:id="rId2" action="ppaction://hlinkfile"/>
              </a:rPr>
              <a:t>DEMO</a:t>
            </a:r>
            <a:endParaRPr lang="it-IT" sz="4400" dirty="0"/>
          </a:p>
        </p:txBody>
      </p:sp>
      <p:pic>
        <p:nvPicPr>
          <p:cNvPr id="7" name="Picture 2" descr="C:\MyDisk\Data\thesis\AFDOnline_Develop\AFDOnline\AFDPresentation\Resorces\Images\cisco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860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96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228600" y="152400"/>
            <a:ext cx="6400800" cy="685801"/>
          </a:xfrm>
        </p:spPr>
        <p:txBody>
          <a:bodyPr/>
          <a:lstStyle/>
          <a:p>
            <a:pPr marL="45720" indent="0" algn="ctr">
              <a:buNone/>
            </a:pPr>
            <a:r>
              <a:rPr lang="it-IT" dirty="0" smtClean="0"/>
              <a:t>OBJECTIVE</a:t>
            </a:r>
          </a:p>
          <a:p>
            <a:pPr marL="45720" indent="0" algn="ctr">
              <a:buNone/>
            </a:pPr>
            <a:endParaRPr lang="it-IT" dirty="0"/>
          </a:p>
        </p:txBody>
      </p:sp>
      <p:sp>
        <p:nvSpPr>
          <p:cNvPr id="11" name="Title 4"/>
          <p:cNvSpPr>
            <a:spLocks noGrp="1"/>
          </p:cNvSpPr>
          <p:nvPr>
            <p:ph type="title"/>
          </p:nvPr>
        </p:nvSpPr>
        <p:spPr>
          <a:xfrm>
            <a:off x="152400" y="1323975"/>
            <a:ext cx="7696200" cy="3019425"/>
          </a:xfrm>
        </p:spPr>
        <p:txBody>
          <a:bodyPr/>
          <a:lstStyle/>
          <a:p>
            <a:pPr marL="0" indent="0" algn="l">
              <a:buNone/>
            </a:pP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What is AFD Tool and its shortcomings 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Testing Procedure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Difficulties using current version of AFD Tool</a:t>
            </a: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How we have enhanced  AFD Tool’s usage and improve </a:t>
            </a: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esting procedure</a:t>
            </a:r>
            <a:r>
              <a:rPr lang="en-US" sz="1800" b="0" dirty="0"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endParaRPr lang="it-IT" sz="20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MyDisk\Data\thesis\AFDOnline_Develop\AFDOnline\AFDPresentation\Resorces\Images\cisco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860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85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228600" y="152400"/>
            <a:ext cx="6400800" cy="685801"/>
          </a:xfrm>
        </p:spPr>
        <p:txBody>
          <a:bodyPr/>
          <a:lstStyle/>
          <a:p>
            <a:pPr marL="45720" indent="0" algn="ctr">
              <a:buNone/>
            </a:pPr>
            <a:r>
              <a:rPr lang="it-IT" dirty="0" smtClean="0"/>
              <a:t>AFD Tool</a:t>
            </a:r>
            <a:endParaRPr lang="it-IT" dirty="0"/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-152400" y="838200"/>
            <a:ext cx="8763000" cy="1266825"/>
          </a:xfrm>
        </p:spPr>
        <p:txBody>
          <a:bodyPr/>
          <a:lstStyle/>
          <a:p>
            <a:pPr marL="0" indent="0" algn="l">
              <a:buNone/>
            </a:pP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AFD Tool is an automatic tool for the identification of a failure in a Complex system.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en-US" sz="20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 Tool perform testing on provided CTM Model (Component-test Matrix)  </a:t>
            </a:r>
            <a:endParaRPr lang="it-IT" sz="20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MyDisk\Data\thesis\AFDOnline_Develop\AFDOnline\AFDPresentation\Resorces\Images\cisco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860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p\Desktop\commandbas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766" y="3228593"/>
            <a:ext cx="1410390" cy="99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esktop\bayes-net-exampl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752600"/>
            <a:ext cx="1371600" cy="100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p\Desktop\images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735" y="3240500"/>
            <a:ext cx="1410390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3657600" y="32976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latin typeface="Calibri" pitchFamily="34" charset="0"/>
              </a:rPr>
              <a:t>AFD Tool</a:t>
            </a:r>
            <a:endParaRPr lang="it-IT" dirty="0">
              <a:latin typeface="Calibri" pitchFamily="34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045525" y="4212050"/>
            <a:ext cx="152400" cy="6564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3172685" y="4868491"/>
            <a:ext cx="1981200" cy="389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dirty="0" smtClean="0">
              <a:latin typeface="Calibri" pitchFamily="34" charset="0"/>
            </a:endParaRPr>
          </a:p>
          <a:p>
            <a:pPr algn="ctr"/>
            <a:r>
              <a:rPr lang="it-IT" sz="1200" dirty="0" smtClean="0">
                <a:latin typeface="Calibri" pitchFamily="34" charset="0"/>
              </a:rPr>
              <a:t>Identification </a:t>
            </a:r>
            <a:r>
              <a:rPr lang="it-IT" sz="1200" dirty="0">
                <a:latin typeface="Calibri" pitchFamily="34" charset="0"/>
              </a:rPr>
              <a:t>of failure in Complex system</a:t>
            </a:r>
          </a:p>
          <a:p>
            <a:pPr algn="ctr"/>
            <a:endParaRPr lang="it-IT" sz="1200" dirty="0"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29200" y="5334000"/>
            <a:ext cx="1981200" cy="389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dirty="0" smtClean="0">
              <a:latin typeface="Calibri" pitchFamily="34" charset="0"/>
            </a:endParaRPr>
          </a:p>
          <a:p>
            <a:pPr algn="ctr"/>
            <a:r>
              <a:rPr lang="it-IT" sz="1200" dirty="0" smtClean="0">
                <a:latin typeface="Calibri" pitchFamily="34" charset="0"/>
              </a:rPr>
              <a:t>Set of Electronic components</a:t>
            </a:r>
            <a:endParaRPr lang="it-IT" sz="1200" dirty="0">
              <a:latin typeface="Calibri" pitchFamily="34" charset="0"/>
            </a:endParaRPr>
          </a:p>
          <a:p>
            <a:pPr algn="ctr"/>
            <a:endParaRPr lang="it-IT" sz="1200" dirty="0">
              <a:latin typeface="Calibri" pitchFamily="34" charset="0"/>
            </a:endParaRPr>
          </a:p>
        </p:txBody>
      </p:sp>
      <p:sp>
        <p:nvSpPr>
          <p:cNvPr id="16" name="Down Arrow 15"/>
          <p:cNvSpPr/>
          <p:nvPr/>
        </p:nvSpPr>
        <p:spPr>
          <a:xfrm rot="5400000" flipV="1">
            <a:off x="5103298" y="3099909"/>
            <a:ext cx="190141" cy="12527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Down Arrow 16"/>
          <p:cNvSpPr/>
          <p:nvPr/>
        </p:nvSpPr>
        <p:spPr>
          <a:xfrm flipH="1" flipV="1">
            <a:off x="4018311" y="2761518"/>
            <a:ext cx="206827" cy="5366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Down Arrow 17"/>
          <p:cNvSpPr/>
          <p:nvPr/>
        </p:nvSpPr>
        <p:spPr>
          <a:xfrm rot="16200000" flipV="1">
            <a:off x="3009745" y="3173490"/>
            <a:ext cx="190122" cy="11055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Box 11"/>
          <p:cNvSpPr txBox="1"/>
          <p:nvPr/>
        </p:nvSpPr>
        <p:spPr>
          <a:xfrm>
            <a:off x="4572000" y="3821346"/>
            <a:ext cx="12527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Developed using</a:t>
            </a:r>
            <a:endParaRPr lang="it-IT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4225138" y="2899022"/>
            <a:ext cx="2304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Based on Bayen Belief Network</a:t>
            </a:r>
            <a:endParaRPr lang="it-IT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2552011" y="3818836"/>
            <a:ext cx="12579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Command-base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319900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2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1066800" y="304800"/>
            <a:ext cx="6400800" cy="685801"/>
          </a:xfrm>
        </p:spPr>
        <p:txBody>
          <a:bodyPr/>
          <a:lstStyle/>
          <a:p>
            <a:pPr marL="45720" indent="0" algn="ctr">
              <a:buNone/>
            </a:pPr>
            <a:r>
              <a:rPr lang="it-IT" dirty="0" smtClean="0"/>
              <a:t>AFD Tool - Architecture</a:t>
            </a:r>
            <a:endParaRPr lang="it-IT" dirty="0"/>
          </a:p>
        </p:txBody>
      </p:sp>
      <p:pic>
        <p:nvPicPr>
          <p:cNvPr id="1026" name="Picture 2" descr="C:\Users\hp\Desktop\Immag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3013364" cy="213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599" y="3138054"/>
            <a:ext cx="3352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Multi-layered  AFD Tool Architecture</a:t>
            </a:r>
            <a:endParaRPr lang="it-IT" sz="1400" dirty="0"/>
          </a:p>
        </p:txBody>
      </p:sp>
      <p:pic>
        <p:nvPicPr>
          <p:cNvPr id="6" name="Picture 2" descr="C:\Users\hp\Desktop\Immagin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434" y="3581400"/>
            <a:ext cx="6289965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86200" y="5321011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Deployment of AFD Tool in User Interface</a:t>
            </a:r>
            <a:endParaRPr lang="it-IT" sz="1400" dirty="0"/>
          </a:p>
        </p:txBody>
      </p:sp>
      <p:pic>
        <p:nvPicPr>
          <p:cNvPr id="12" name="Picture 2" descr="C:\MyDisk\Data\thesis\AFDOnline_Develop\AFDOnline\AFDPresentation\Resorces\Images\cisco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860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8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12618"/>
            <a:ext cx="7315200" cy="515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84544" y="5715000"/>
            <a:ext cx="3772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Finite Stat Machine Model of AFD Application</a:t>
            </a:r>
            <a:endParaRPr lang="it-IT" sz="1400" dirty="0"/>
          </a:p>
        </p:txBody>
      </p:sp>
      <p:pic>
        <p:nvPicPr>
          <p:cNvPr id="9" name="Picture 2" descr="C:\MyDisk\Data\thesis\AFDOnline_Develop\AFDOnline\AFDPresentation\Resorces\Images\cisco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860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12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838200" y="603538"/>
            <a:ext cx="6400800" cy="685801"/>
          </a:xfrm>
        </p:spPr>
        <p:txBody>
          <a:bodyPr/>
          <a:lstStyle/>
          <a:p>
            <a:pPr marL="45720" indent="0" algn="ctr">
              <a:buNone/>
            </a:pPr>
            <a:r>
              <a:rPr lang="it-IT" dirty="0" smtClean="0"/>
              <a:t>AFD Tool... shortcomings</a:t>
            </a:r>
            <a:endParaRPr lang="it-IT" dirty="0"/>
          </a:p>
        </p:txBody>
      </p:sp>
      <p:pic>
        <p:nvPicPr>
          <p:cNvPr id="8" name="Picture 2" descr="C:\MyDisk\Data\thesis\AFDOnline_Develop\AFDOnline\AFDPresentation\Resorces\Images\cisco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860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3442855" y="3581400"/>
            <a:ext cx="1586345" cy="1045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latin typeface="Calibri" pitchFamily="34" charset="0"/>
              </a:rPr>
              <a:t>AFD Tool is missing</a:t>
            </a:r>
            <a:endParaRPr lang="it-IT" dirty="0">
              <a:latin typeface="Calibri" pitchFamily="34" charset="0"/>
            </a:endParaRPr>
          </a:p>
        </p:txBody>
      </p:sp>
      <p:pic>
        <p:nvPicPr>
          <p:cNvPr id="2050" name="Picture 2" descr="C:\Users\hp\Desktop\email-ic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939" y="3545937"/>
            <a:ext cx="1171326" cy="118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p\Desktop\image_thum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508" y="1892257"/>
            <a:ext cx="1071563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hp\Desktop\history-color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181" y="5283591"/>
            <a:ext cx="1071563" cy="114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hp\Desktop\ai-textfile-ic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500521"/>
            <a:ext cx="14478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own Arrow 13"/>
          <p:cNvSpPr/>
          <p:nvPr/>
        </p:nvSpPr>
        <p:spPr>
          <a:xfrm rot="5400000" flipV="1">
            <a:off x="5547746" y="3477909"/>
            <a:ext cx="190141" cy="12527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extBox 14"/>
          <p:cNvSpPr txBox="1"/>
          <p:nvPr/>
        </p:nvSpPr>
        <p:spPr>
          <a:xfrm>
            <a:off x="5029200" y="4199346"/>
            <a:ext cx="12527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Output format</a:t>
            </a:r>
            <a:endParaRPr lang="it-IT" sz="1100" dirty="0"/>
          </a:p>
        </p:txBody>
      </p:sp>
      <p:sp>
        <p:nvSpPr>
          <p:cNvPr id="16" name="Down Arrow 15"/>
          <p:cNvSpPr/>
          <p:nvPr/>
        </p:nvSpPr>
        <p:spPr>
          <a:xfrm flipH="1" flipV="1">
            <a:off x="4145877" y="3044782"/>
            <a:ext cx="206827" cy="5366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4345780" y="3182286"/>
            <a:ext cx="26646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Data is not stored in Relational format</a:t>
            </a:r>
            <a:endParaRPr lang="it-IT" sz="1100" dirty="0"/>
          </a:p>
        </p:txBody>
      </p:sp>
      <p:sp>
        <p:nvSpPr>
          <p:cNvPr id="18" name="Down Arrow 17"/>
          <p:cNvSpPr/>
          <p:nvPr/>
        </p:nvSpPr>
        <p:spPr>
          <a:xfrm rot="16200000" flipV="1">
            <a:off x="2794999" y="3551471"/>
            <a:ext cx="190122" cy="11055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TextBox 18"/>
          <p:cNvSpPr txBox="1"/>
          <p:nvPr/>
        </p:nvSpPr>
        <p:spPr>
          <a:xfrm>
            <a:off x="2337265" y="4235872"/>
            <a:ext cx="137624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Communication between Testing Roles via Email etc</a:t>
            </a:r>
            <a:endParaRPr lang="it-IT" sz="1100" dirty="0"/>
          </a:p>
        </p:txBody>
      </p:sp>
      <p:sp>
        <p:nvSpPr>
          <p:cNvPr id="20" name="Down Arrow 19"/>
          <p:cNvSpPr/>
          <p:nvPr/>
        </p:nvSpPr>
        <p:spPr>
          <a:xfrm>
            <a:off x="4232563" y="4627150"/>
            <a:ext cx="152400" cy="6564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TextBox 20"/>
          <p:cNvSpPr txBox="1"/>
          <p:nvPr/>
        </p:nvSpPr>
        <p:spPr>
          <a:xfrm>
            <a:off x="4453065" y="4942934"/>
            <a:ext cx="31669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No History Maintained of Performed Tests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356657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Program Files (x86)\Microsoft Office\MEDIA\CAGCAT10\j030525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837" y="1671136"/>
            <a:ext cx="832181" cy="133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Program Files (x86)\Microsoft Office\MEDIA\CAGCAT10\j029198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800600"/>
            <a:ext cx="1269621" cy="134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hp\AppData\Local\Microsoft\Windows\Temporary Internet Files\Content.IE5\DE4CGPLA\MC90023113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73" y="983587"/>
            <a:ext cx="1252600" cy="143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hp\Desktop\Immagin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955" y="2189076"/>
            <a:ext cx="1307245" cy="1049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9486" y="550791"/>
            <a:ext cx="171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Test Engineer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27029" y="735457"/>
            <a:ext cx="2416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System Under Test</a:t>
            </a:r>
            <a:endParaRPr lang="it-IT" dirty="0"/>
          </a:p>
        </p:txBody>
      </p:sp>
      <p:pic>
        <p:nvPicPr>
          <p:cNvPr id="1035" name="Picture 11" descr="C:\Users\hp\AppData\Local\Microsoft\Windows\Temporary Internet Files\Content.IE5\DE4CGPLA\MC900439818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698" y="1134621"/>
            <a:ext cx="846579" cy="846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886200" y="6324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Test Administrator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89441" y="3128986"/>
            <a:ext cx="1231237" cy="380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dirty="0" smtClean="0"/>
          </a:p>
          <a:p>
            <a:pPr algn="ctr"/>
            <a:r>
              <a:rPr lang="it-IT" sz="1200" dirty="0" smtClean="0"/>
              <a:t>Perform </a:t>
            </a:r>
            <a:r>
              <a:rPr lang="it-IT" sz="1200" dirty="0"/>
              <a:t>Testing</a:t>
            </a:r>
          </a:p>
          <a:p>
            <a:pPr algn="ctr"/>
            <a:endParaRPr lang="it-IT" sz="1200" dirty="0"/>
          </a:p>
        </p:txBody>
      </p:sp>
      <p:sp>
        <p:nvSpPr>
          <p:cNvPr id="21" name="Rectangle 20"/>
          <p:cNvSpPr/>
          <p:nvPr/>
        </p:nvSpPr>
        <p:spPr>
          <a:xfrm>
            <a:off x="209486" y="2523287"/>
            <a:ext cx="1231237" cy="380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View Test Result</a:t>
            </a:r>
            <a:endParaRPr lang="it-IT" sz="1200" dirty="0"/>
          </a:p>
        </p:txBody>
      </p:sp>
      <p:sp>
        <p:nvSpPr>
          <p:cNvPr id="11" name="Oval 10"/>
          <p:cNvSpPr/>
          <p:nvPr/>
        </p:nvSpPr>
        <p:spPr>
          <a:xfrm>
            <a:off x="3530410" y="2108085"/>
            <a:ext cx="1981200" cy="12114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Testing Cycle Completed </a:t>
            </a:r>
            <a:endParaRPr lang="it-IT" dirty="0"/>
          </a:p>
          <a:p>
            <a:pPr algn="ctr"/>
            <a:endParaRPr lang="it-IT" dirty="0"/>
          </a:p>
          <a:p>
            <a:pPr algn="ctr"/>
            <a:endParaRPr lang="it-IT" dirty="0"/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2144995" y="282726"/>
            <a:ext cx="4191000" cy="685801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it-IT" dirty="0" smtClean="0"/>
              <a:t>Testing Procedure</a:t>
            </a:r>
            <a:endParaRPr lang="it-IT" dirty="0"/>
          </a:p>
        </p:txBody>
      </p:sp>
      <p:pic>
        <p:nvPicPr>
          <p:cNvPr id="1026" name="Picture 2" descr="C:\Users\hp\Desktop\Per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727" y="2353693"/>
            <a:ext cx="880873" cy="60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85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85185E-6 L 0.12153 0.304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76" y="1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L 0.26389 -0.375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94" y="-1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-0.60729 -0.0381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65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10" grpId="0" animBg="1"/>
      <p:bldP spid="21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1323975"/>
            <a:ext cx="8610600" cy="4467225"/>
          </a:xfrm>
        </p:spPr>
        <p:txBody>
          <a:bodyPr/>
          <a:lstStyle/>
          <a:p>
            <a:pPr marL="0" indent="0" algn="l">
              <a:buNone/>
            </a:pP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AFDIA, is a GUI-based, web-based, Distributed and database oriented user interface layer.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Separate web consoles for Test Engineer and Test Administrator (Stat Manager)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its easy to use and handy to perform  testing operations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Maintain history of all performed tests for later 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visualization</a:t>
            </a:r>
            <a:b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Developed using .NET Technologies</a:t>
            </a: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1800" b="0" dirty="0" smtClean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>- it runs on standard web-browser, recommended are IE, Mozilla and Google Chrome.</a:t>
            </a:r>
            <a: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1800" b="0" dirty="0">
                <a:effectLst>
                  <a:reflection blurRad="6350" endPos="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endParaRPr lang="it-IT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28600" y="152400"/>
            <a:ext cx="6400800" cy="685801"/>
          </a:xfrm>
        </p:spPr>
        <p:txBody>
          <a:bodyPr/>
          <a:lstStyle/>
          <a:p>
            <a:pPr marL="45720" indent="0" algn="ctr">
              <a:buNone/>
            </a:pPr>
            <a:r>
              <a:rPr lang="it-IT" dirty="0" smtClean="0"/>
              <a:t>AFDIA </a:t>
            </a:r>
            <a:r>
              <a:rPr lang="it-IT" sz="1400" dirty="0" smtClean="0"/>
              <a:t>(AFD-Interface application)</a:t>
            </a:r>
            <a:endParaRPr lang="it-IT" sz="1400" dirty="0"/>
          </a:p>
        </p:txBody>
      </p:sp>
      <p:pic>
        <p:nvPicPr>
          <p:cNvPr id="7" name="Picture 2" descr="C:\MyDisk\Data\thesis\AFDOnline_Develop\AFDOnline\AFDPresentation\Resorces\Images\cisco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228600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96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8E19C-0839-4622-8DAC-673A39F955CB}" type="datetime1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AFDIA: Automated Fault Detection Tool Interface Application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1323975"/>
            <a:ext cx="7162800" cy="4467225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r>
              <a:rPr lang="en-US" sz="20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0" dirty="0" smtClean="0">
                <a:latin typeface="Arial" pitchFamily="34" charset="0"/>
                <a:cs typeface="Arial" pitchFamily="34" charset="0"/>
              </a:rPr>
            </a:br>
            <a:endParaRPr lang="it-IT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524000" y="37531"/>
            <a:ext cx="6400800" cy="685801"/>
          </a:xfrm>
        </p:spPr>
        <p:txBody>
          <a:bodyPr/>
          <a:lstStyle/>
          <a:p>
            <a:pPr marL="45720" indent="0" algn="ctr">
              <a:buNone/>
            </a:pPr>
            <a:r>
              <a:rPr lang="it-IT" dirty="0" smtClean="0"/>
              <a:t>AFDIA - Architecture</a:t>
            </a:r>
            <a:endParaRPr lang="it-IT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191000" y="4114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8686800" cy="5554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896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6245</TotalTime>
  <Words>353</Words>
  <Application>Microsoft Office PowerPoint</Application>
  <PresentationFormat>On-screen Show (4:3)</PresentationFormat>
  <Paragraphs>88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Slipstream</vt:lpstr>
      <vt:lpstr>AFDIA    [Automated Fault Detection Tool-Interface Applicatopm]    </vt:lpstr>
      <vt:lpstr>- What is AFD Tool and its shortcomings   - Testing Procedure  - Difficulties using current version of AFD Tool  - How we have enhanced  AFD Tool’s usage and improve testing procedure    </vt:lpstr>
      <vt:lpstr>- AFD Tool is an automatic tool for the identification of a failure in a Complex system.  - Tool perform testing on provided CTM Model (Component-test Matrix)  </vt:lpstr>
      <vt:lpstr>PowerPoint Presentation</vt:lpstr>
      <vt:lpstr>PowerPoint Presentation</vt:lpstr>
      <vt:lpstr>PowerPoint Presentation</vt:lpstr>
      <vt:lpstr>PowerPoint Presentation</vt:lpstr>
      <vt:lpstr>- AFDIA, is a GUI-based, web-based, Distributed and database oriented user interface layer.  - Separate web consoles for Test Engineer and Test Administrator (Stat Manager)  - its easy to use and handy to perform  testing operations  - Maintain history of all performed tests for later visualization  - Developed using .NET Technologies  - it runs on standard web-browser, recommended are IE, Mozilla and Google Chrome.    </vt:lpstr>
      <vt:lpstr>   </vt:lpstr>
      <vt:lpstr>- Web-interface - Interacted by Test-Engineer as AI Explorer (Initial Test Set, Test Simulation and Metric )  - Maintain Relation Database of Performed Tests - Consume Web-Service exposed by AFD-Web Server    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AFDIA    [Automated Fault Detection Tool-Interface Applicatopm]    Introduction, Architectural Description, A Real Demo!</dc:title>
  <dc:creator>hrm</dc:creator>
  <cp:lastModifiedBy>hp</cp:lastModifiedBy>
  <cp:revision>148</cp:revision>
  <dcterms:created xsi:type="dcterms:W3CDTF">2006-08-16T00:00:00Z</dcterms:created>
  <dcterms:modified xsi:type="dcterms:W3CDTF">2012-11-26T10:46:45Z</dcterms:modified>
</cp:coreProperties>
</file>